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61" r:id="rId5"/>
    <p:sldId id="260" r:id="rId6"/>
    <p:sldId id="259" r:id="rId7"/>
    <p:sldId id="264" r:id="rId8"/>
    <p:sldId id="263" r:id="rId9"/>
    <p:sldId id="262" r:id="rId10"/>
    <p:sldId id="265" r:id="rId11"/>
    <p:sldId id="266" r:id="rId12"/>
    <p:sldId id="267" r:id="rId13"/>
    <p:sldId id="268" r:id="rId14"/>
    <p:sldId id="270"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77.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1.jpe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2390" y="-93345"/>
            <a:ext cx="7945120" cy="1301115"/>
          </a:xfrm>
        </p:spPr>
        <p:txBody>
          <a:bodyPr>
            <a:normAutofit fontScale="90000"/>
          </a:bodyPr>
          <a:p>
            <a:r>
              <a:rPr lang="zh-CN" altLang="zh-CN" sz="4800"/>
              <a:t>不用跑，网上办理更快捷～</a:t>
            </a:r>
            <a:endParaRPr lang="zh-CN" altLang="zh-CN" sz="4800"/>
          </a:p>
        </p:txBody>
      </p:sp>
      <p:sp>
        <p:nvSpPr>
          <p:cNvPr id="1073742957" name="矩形 1073742956"/>
          <p:cNvSpPr/>
          <p:nvPr/>
        </p:nvSpPr>
        <p:spPr>
          <a:xfrm>
            <a:off x="2202180" y="1616710"/>
            <a:ext cx="7947025" cy="1001395"/>
          </a:xfrm>
          <a:prstGeom prst="rect">
            <a:avLst/>
          </a:prstGeom>
          <a:solidFill>
            <a:srgbClr val="558ED5"/>
          </a:solidFill>
          <a:ln w="9525">
            <a:noFill/>
          </a:ln>
        </p:spPr>
        <p:txBody>
          <a:bodyPr/>
          <a:p>
            <a:pPr algn="ctr"/>
            <a:r>
              <a:rPr lang="zh-CN" altLang="en-US" sz="3200" b="1"/>
              <a:t>邯郸市</a:t>
            </a:r>
            <a:endParaRPr lang="zh-CN" altLang="en-US" sz="3200" b="1"/>
          </a:p>
          <a:p>
            <a:pPr algn="ctr"/>
            <a:r>
              <a:rPr lang="zh-CN" altLang="en-US" sz="2400"/>
              <a:t>网络预约出租汽车驾驶员客运资格证报名指南</a:t>
            </a:r>
            <a:endParaRPr lang="zh-CN" altLang="en-US" sz="2400"/>
          </a:p>
        </p:txBody>
      </p:sp>
      <p:pic>
        <p:nvPicPr>
          <p:cNvPr id="-2147482623" name="图片 23" descr="50d3c98090064e4b360c0af7ce9c92a"/>
          <p:cNvPicPr>
            <a:picLocks noChangeAspect="1"/>
          </p:cNvPicPr>
          <p:nvPr/>
        </p:nvPicPr>
        <p:blipFill>
          <a:blip r:embed="rId2"/>
          <a:stretch>
            <a:fillRect/>
          </a:stretch>
        </p:blipFill>
        <p:spPr>
          <a:xfrm>
            <a:off x="85090" y="2752090"/>
            <a:ext cx="4599305" cy="4036695"/>
          </a:xfrm>
          <a:prstGeom prst="rect">
            <a:avLst/>
          </a:prstGeom>
          <a:noFill/>
          <a:ln w="9525">
            <a:noFill/>
          </a:ln>
        </p:spPr>
      </p:pic>
      <p:sp>
        <p:nvSpPr>
          <p:cNvPr id="1073742944" name="立方体 4"/>
          <p:cNvSpPr/>
          <p:nvPr/>
        </p:nvSpPr>
        <p:spPr>
          <a:xfrm>
            <a:off x="5069205" y="3191510"/>
            <a:ext cx="5734685" cy="3224530"/>
          </a:xfrm>
          <a:prstGeom prst="cube">
            <a:avLst>
              <a:gd name="adj" fmla="val 25000"/>
            </a:avLst>
          </a:prstGeom>
          <a:solidFill>
            <a:srgbClr val="558ED5"/>
          </a:solidFill>
          <a:ln w="12700">
            <a:noFill/>
          </a:ln>
        </p:spPr>
        <p:txBody>
          <a:bodyPr/>
          <a:p>
            <a:endParaRPr lang="zh-CN" altLang="en-US"/>
          </a:p>
        </p:txBody>
      </p:sp>
      <p:sp>
        <p:nvSpPr>
          <p:cNvPr id="1073742935" name="文本框 5"/>
          <p:cNvSpPr txBox="1"/>
          <p:nvPr/>
        </p:nvSpPr>
        <p:spPr>
          <a:xfrm>
            <a:off x="5140960" y="4069715"/>
            <a:ext cx="4788535" cy="2261235"/>
          </a:xfrm>
          <a:prstGeom prst="rect">
            <a:avLst/>
          </a:prstGeom>
          <a:solidFill>
            <a:srgbClr val="FFFFFF"/>
          </a:solidFill>
          <a:ln w="6350">
            <a:noFill/>
          </a:ln>
        </p:spPr>
        <p:txBody>
          <a:bodyPr vert="horz" wrap="square" anchor="t" anchorCtr="0"/>
          <a:p>
            <a:r>
              <a:rPr lang="zh-CN" altLang="en-US"/>
              <a:t>申请条件：</a:t>
            </a:r>
            <a:endParaRPr lang="zh-CN" altLang="en-US"/>
          </a:p>
          <a:p>
            <a:r>
              <a:rPr lang="zh-CN" altLang="en-US"/>
              <a:t>1、取得相应准驾车型机动车驾驶证并具有3年以上驾驶经历；</a:t>
            </a:r>
            <a:endParaRPr lang="zh-CN" altLang="en-US"/>
          </a:p>
          <a:p>
            <a:r>
              <a:rPr lang="zh-CN" altLang="en-US"/>
              <a:t>2、无交通肇事犯罪、危险驾驶犯罪记录，无吸毒记录，无饮酒后驾驶记录。最近连续3个计分周期内没有记满12分记录；</a:t>
            </a:r>
            <a:endParaRPr lang="zh-CN" altLang="en-US"/>
          </a:p>
          <a:p>
            <a:r>
              <a:rPr lang="zh-CN" altLang="en-US"/>
              <a:t>3、无暴力犯罪记录；</a:t>
            </a:r>
            <a:endParaRPr lang="zh-CN" altLang="en-US"/>
          </a:p>
          <a:p>
            <a:r>
              <a:rPr lang="zh-CN" altLang="en-US"/>
              <a:t>4、法律、法规和规章制度规定的其他条件；</a:t>
            </a:r>
            <a:endParaRPr lang="zh-CN" altLang="en-US"/>
          </a:p>
          <a:p>
            <a:endParaRPr lang="zh-CN" altLang="en-US"/>
          </a:p>
          <a:p>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91160" y="548005"/>
            <a:ext cx="5080000" cy="460375"/>
          </a:xfrm>
          <a:prstGeom prst="rect">
            <a:avLst/>
          </a:prstGeom>
          <a:noFill/>
          <a:ln w="9525">
            <a:noFill/>
          </a:ln>
        </p:spPr>
        <p:txBody>
          <a:bodyPr>
            <a:spAutoFit/>
          </a:bodyPr>
          <a:p>
            <a:pPr indent="0"/>
            <a:r>
              <a:rPr lang="zh-CN" sz="2400" b="0">
                <a:latin typeface="Calibri" panose="020F0502020204030204" charset="0"/>
                <a:ea typeface="宋体" panose="02010600030101010101" pitchFamily="2" charset="-122"/>
              </a:rPr>
              <a:t>八、按要求上传附件并提交，如图：</a:t>
            </a:r>
            <a:endParaRPr lang="zh-CN" altLang="en-US" sz="2400" b="0">
              <a:latin typeface="Calibri" panose="020F0502020204030204" charset="0"/>
              <a:ea typeface="宋体" panose="02010600030101010101" pitchFamily="2" charset="-122"/>
            </a:endParaRPr>
          </a:p>
        </p:txBody>
      </p:sp>
      <p:pic>
        <p:nvPicPr>
          <p:cNvPr id="-2147482605" name="图片 -2147482606" descr="d3fba2d73bea6e9a425f88deea1847b"/>
          <p:cNvPicPr>
            <a:picLocks noChangeAspect="1"/>
          </p:cNvPicPr>
          <p:nvPr/>
        </p:nvPicPr>
        <p:blipFill>
          <a:blip r:embed="rId1"/>
          <a:stretch>
            <a:fillRect/>
          </a:stretch>
        </p:blipFill>
        <p:spPr>
          <a:xfrm>
            <a:off x="1009015" y="1330960"/>
            <a:ext cx="9952990" cy="425894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17500" y="273685"/>
            <a:ext cx="11050905" cy="829945"/>
          </a:xfrm>
          <a:prstGeom prst="rect">
            <a:avLst/>
          </a:prstGeom>
          <a:noFill/>
          <a:ln w="9525">
            <a:noFill/>
          </a:ln>
        </p:spPr>
        <p:txBody>
          <a:bodyPr wrap="square">
            <a:spAutoFit/>
          </a:bodyPr>
          <a:p>
            <a:pPr indent="0"/>
            <a:r>
              <a:rPr lang="zh-CN" sz="2400" b="0">
                <a:latin typeface="Calibri" panose="020F0502020204030204" charset="0"/>
                <a:ea typeface="宋体" panose="02010600030101010101" pitchFamily="2" charset="-122"/>
              </a:rPr>
              <a:t>九、提交成功后，会出现申报告知界面，数据会推送至运政系统，进行后续审核，如图：</a:t>
            </a:r>
            <a:endParaRPr lang="zh-CN" altLang="en-US" sz="2400" b="0">
              <a:latin typeface="Calibri" panose="020F0502020204030204" charset="0"/>
              <a:ea typeface="宋体" panose="02010600030101010101" pitchFamily="2" charset="-122"/>
            </a:endParaRPr>
          </a:p>
        </p:txBody>
      </p:sp>
      <p:pic>
        <p:nvPicPr>
          <p:cNvPr id="-2147482597" name="图片 -2147482598" descr="51d5a60501f0084048a3680df66592e"/>
          <p:cNvPicPr>
            <a:picLocks noChangeAspect="1"/>
          </p:cNvPicPr>
          <p:nvPr/>
        </p:nvPicPr>
        <p:blipFill>
          <a:blip r:embed="rId1"/>
          <a:srcRect b="35475"/>
          <a:stretch>
            <a:fillRect/>
          </a:stretch>
        </p:blipFill>
        <p:spPr>
          <a:xfrm>
            <a:off x="733425" y="1588770"/>
            <a:ext cx="10284460" cy="4027170"/>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42265" y="323215"/>
            <a:ext cx="7875270" cy="842010"/>
          </a:xfrm>
          <a:prstGeom prst="rect">
            <a:avLst/>
          </a:prstGeom>
          <a:noFill/>
          <a:ln w="9525">
            <a:noFill/>
          </a:ln>
        </p:spPr>
        <p:txBody>
          <a:bodyPr>
            <a:noAutofit/>
          </a:bodyPr>
          <a:p>
            <a:pPr indent="0"/>
            <a:r>
              <a:rPr lang="zh-CN" sz="2400" b="0">
                <a:latin typeface="Calibri" panose="020F0502020204030204" charset="0"/>
                <a:ea typeface="宋体" panose="02010600030101010101" pitchFamily="2" charset="-122"/>
              </a:rPr>
              <a:t>十、考试场地及时间可通过上述流程中第五步进行查看，如图：</a:t>
            </a:r>
            <a:endParaRPr lang="zh-CN" altLang="en-US" sz="2400" b="0">
              <a:latin typeface="Calibri" panose="020F0502020204030204" charset="0"/>
              <a:ea typeface="宋体" panose="02010600030101010101" pitchFamily="2" charset="-122"/>
            </a:endParaRPr>
          </a:p>
        </p:txBody>
      </p:sp>
      <p:pic>
        <p:nvPicPr>
          <p:cNvPr id="-2147482594" name="图片 -2147482595" descr="f3558b100cc8cb786d74b8e949560c9"/>
          <p:cNvPicPr>
            <a:picLocks noChangeAspect="1"/>
          </p:cNvPicPr>
          <p:nvPr/>
        </p:nvPicPr>
        <p:blipFill>
          <a:blip r:embed="rId1"/>
          <a:stretch>
            <a:fillRect/>
          </a:stretch>
        </p:blipFill>
        <p:spPr>
          <a:xfrm>
            <a:off x="655955" y="1440815"/>
            <a:ext cx="10695940" cy="450659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2950" name="圆角矩形 15"/>
          <p:cNvSpPr/>
          <p:nvPr/>
        </p:nvSpPr>
        <p:spPr>
          <a:xfrm>
            <a:off x="518795" y="530860"/>
            <a:ext cx="2630805" cy="1005205"/>
          </a:xfrm>
          <a:prstGeom prst="roundRect">
            <a:avLst>
              <a:gd name="adj" fmla="val 16667"/>
            </a:avLst>
          </a:prstGeom>
          <a:noFill/>
          <a:ln w="12700" cap="flat" cmpd="sng">
            <a:solidFill>
              <a:srgbClr val="2E54A1"/>
            </a:solidFill>
            <a:prstDash val="solid"/>
            <a:miter/>
            <a:headEnd type="none" w="med" len="med"/>
            <a:tailEnd type="none" w="med" len="med"/>
          </a:ln>
        </p:spPr>
        <p:txBody>
          <a:bodyPr/>
          <a:p>
            <a:endParaRPr lang="zh-CN" altLang="en-US"/>
          </a:p>
        </p:txBody>
      </p:sp>
      <p:sp>
        <p:nvSpPr>
          <p:cNvPr id="1073742951" name="文本框 16"/>
          <p:cNvSpPr txBox="1"/>
          <p:nvPr/>
        </p:nvSpPr>
        <p:spPr>
          <a:xfrm>
            <a:off x="1254125" y="822960"/>
            <a:ext cx="1159510" cy="421640"/>
          </a:xfrm>
          <a:prstGeom prst="rect">
            <a:avLst/>
          </a:prstGeom>
          <a:solidFill>
            <a:srgbClr val="FFFFFF"/>
          </a:solidFill>
          <a:ln w="6350">
            <a:noFill/>
          </a:ln>
        </p:spPr>
        <p:txBody>
          <a:bodyPr wrap="square"/>
          <a:p>
            <a:r>
              <a:rPr lang="zh-CN" altLang="en-US"/>
              <a:t>现场报名</a:t>
            </a:r>
            <a:endParaRPr lang="zh-CN" altLang="en-US"/>
          </a:p>
          <a:p>
            <a:endParaRPr lang="zh-CN" altLang="en-US"/>
          </a:p>
        </p:txBody>
      </p:sp>
      <p:sp>
        <p:nvSpPr>
          <p:cNvPr id="100" name="文本框 99"/>
          <p:cNvSpPr txBox="1"/>
          <p:nvPr/>
        </p:nvSpPr>
        <p:spPr>
          <a:xfrm>
            <a:off x="1254125" y="1909445"/>
            <a:ext cx="9069070" cy="3667125"/>
          </a:xfrm>
          <a:prstGeom prst="rect">
            <a:avLst/>
          </a:prstGeom>
          <a:noFill/>
          <a:ln w="9525">
            <a:noFill/>
          </a:ln>
        </p:spPr>
        <p:txBody>
          <a:bodyPr>
            <a:noAutofit/>
          </a:bodyPr>
          <a:p>
            <a:pPr indent="355600"/>
            <a:r>
              <a:rPr lang="zh-CN" sz="2400" b="0">
                <a:latin typeface="Calibri" panose="020F0502020204030204" charset="0"/>
                <a:ea typeface="宋体" panose="02010600030101010101" pitchFamily="2" charset="-122"/>
              </a:rPr>
              <a:t>申请人需携带身份证、驾驶证原件及复印件，</a:t>
            </a:r>
            <a:r>
              <a:rPr lang="en-US" sz="2400" b="0">
                <a:latin typeface="Calibri" panose="020F0502020204030204" charset="0"/>
                <a:ea typeface="宋体" panose="02010600030101010101" pitchFamily="2" charset="-122"/>
              </a:rPr>
              <a:t>2</a:t>
            </a:r>
            <a:r>
              <a:rPr lang="zh-CN" sz="2400" b="0">
                <a:latin typeface="Calibri" panose="020F0502020204030204" charset="0"/>
                <a:ea typeface="宋体" panose="02010600030101010101" pitchFamily="2" charset="-122"/>
              </a:rPr>
              <a:t>寸照片两张至邯郸市行政审批局二楼交通</a:t>
            </a:r>
            <a:r>
              <a:rPr lang="en-US" sz="2400" b="0">
                <a:latin typeface="Calibri" panose="020F0502020204030204" charset="0"/>
                <a:ea typeface="宋体" panose="02010600030101010101" pitchFamily="2" charset="-122"/>
              </a:rPr>
              <a:t>45</a:t>
            </a:r>
            <a:r>
              <a:rPr lang="zh-CN" sz="2400" b="0">
                <a:latin typeface="Calibri" panose="020F0502020204030204" charset="0"/>
                <a:ea typeface="宋体" panose="02010600030101010101" pitchFamily="2" charset="-122"/>
              </a:rPr>
              <a:t>号窗口地址：邯郸市行政审批局（丛台区人民东路</a:t>
            </a:r>
            <a:r>
              <a:rPr lang="en-US" sz="2400" b="0">
                <a:latin typeface="Calibri" panose="020F0502020204030204" charset="0"/>
                <a:ea typeface="宋体" panose="02010600030101010101" pitchFamily="2" charset="-122"/>
              </a:rPr>
              <a:t>342</a:t>
            </a:r>
            <a:r>
              <a:rPr lang="zh-CN" sz="2400" b="0">
                <a:latin typeface="Calibri" panose="020F0502020204030204" charset="0"/>
                <a:ea typeface="宋体" panose="02010600030101010101" pitchFamily="2" charset="-122"/>
              </a:rPr>
              <a:t>号）咨询电话：</a:t>
            </a:r>
            <a:r>
              <a:rPr lang="en-US" sz="2400" b="0">
                <a:latin typeface="Calibri" panose="020F0502020204030204" charset="0"/>
                <a:ea typeface="宋体" panose="02010600030101010101" pitchFamily="2" charset="-122"/>
              </a:rPr>
              <a:t>0310-2031836</a:t>
            </a:r>
            <a:r>
              <a:rPr lang="en-US" sz="2400" b="0">
                <a:latin typeface="Calibri" panose="020F0502020204030204" charset="0"/>
                <a:ea typeface="宋体" panose="02010600030101010101" pitchFamily="2" charset="-122"/>
                <a:cs typeface="Times New Roman" panose="02020603050405020304" charset="0"/>
              </a:rPr>
              <a:t></a:t>
            </a:r>
            <a:r>
              <a:rPr lang="en-US" b="0">
                <a:latin typeface="Calibri" panose="020F0502020204030204" charset="0"/>
                <a:ea typeface="宋体" panose="02010600030101010101" pitchFamily="2" charset="-122"/>
                <a:cs typeface="Times New Roman" panose="02020603050405020304" charset="0"/>
              </a:rPr>
              <a:t> </a:t>
            </a:r>
            <a:r>
              <a:rPr lang="zh-CN" b="0">
                <a:latin typeface="Calibri" panose="020F0502020204030204" charset="0"/>
                <a:ea typeface="宋体" panose="02010600030101010101" pitchFamily="2" charset="-122"/>
              </a:rPr>
              <a:t></a:t>
            </a:r>
            <a:r>
              <a:rPr lang="en-US" altLang="zh-CN" b="0">
                <a:latin typeface="Calibri" panose="020F0502020204030204" charset="0"/>
                <a:ea typeface="宋体" panose="02010600030101010101" pitchFamily="2" charset="-122"/>
              </a:rPr>
              <a:t>    </a:t>
            </a:r>
            <a:r>
              <a:rPr lang="zh-CN" sz="2400" b="0">
                <a:latin typeface="Calibri" panose="020F0502020204030204" charset="0"/>
                <a:ea typeface="宋体" panose="02010600030101010101" pitchFamily="2" charset="-122"/>
              </a:rPr>
              <a:t>点击下方链接查看网络预约出租汽车客运资格证考试题库：https://smw.hd.gov.cn/xwdt/gggs/hbcgc/202405/t20240510_2040324.html</a:t>
            </a:r>
            <a:endParaRPr lang="zh-CN" sz="2400" b="0">
              <a:latin typeface="Calibri" panose="020F050202020403020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2945" name="右箭头 6"/>
          <p:cNvSpPr/>
          <p:nvPr/>
        </p:nvSpPr>
        <p:spPr>
          <a:xfrm>
            <a:off x="415290" y="226060"/>
            <a:ext cx="1840865" cy="746760"/>
          </a:xfrm>
          <a:prstGeom prst="rightArrow">
            <a:avLst>
              <a:gd name="adj1" fmla="val 50000"/>
              <a:gd name="adj2" fmla="val 49993"/>
            </a:avLst>
          </a:prstGeom>
          <a:solidFill>
            <a:srgbClr val="558ED5"/>
          </a:solidFill>
          <a:ln w="12700">
            <a:noFill/>
          </a:ln>
        </p:spPr>
        <p:txBody>
          <a:bodyPr/>
          <a:p>
            <a:endParaRPr lang="zh-CN" altLang="en-US"/>
          </a:p>
        </p:txBody>
      </p:sp>
      <p:sp>
        <p:nvSpPr>
          <p:cNvPr id="1073742943" name="圆角矩形 8"/>
          <p:cNvSpPr/>
          <p:nvPr/>
        </p:nvSpPr>
        <p:spPr>
          <a:xfrm>
            <a:off x="323850" y="1402080"/>
            <a:ext cx="11531600" cy="4732655"/>
          </a:xfrm>
          <a:prstGeom prst="roundRect">
            <a:avLst>
              <a:gd name="adj" fmla="val 16667"/>
            </a:avLst>
          </a:prstGeom>
          <a:noFill/>
          <a:ln w="12700" cap="flat" cmpd="sng">
            <a:solidFill>
              <a:srgbClr val="558ED5"/>
            </a:solidFill>
            <a:prstDash val="solid"/>
            <a:miter/>
            <a:headEnd type="none" w="med" len="med"/>
            <a:tailEnd type="none" w="med" len="med"/>
          </a:ln>
        </p:spPr>
        <p:txBody>
          <a:bodyPr/>
          <a:p>
            <a:endParaRPr lang="zh-CN" altLang="en-US"/>
          </a:p>
        </p:txBody>
      </p:sp>
      <p:sp>
        <p:nvSpPr>
          <p:cNvPr id="1073742940" name="文本框 9"/>
          <p:cNvSpPr txBox="1"/>
          <p:nvPr/>
        </p:nvSpPr>
        <p:spPr>
          <a:xfrm>
            <a:off x="959485" y="1673860"/>
            <a:ext cx="10393045" cy="1908175"/>
          </a:xfrm>
          <a:prstGeom prst="rect">
            <a:avLst/>
          </a:prstGeom>
          <a:solidFill>
            <a:srgbClr val="FFFFFF"/>
          </a:solidFill>
          <a:ln w="6350">
            <a:noFill/>
          </a:ln>
        </p:spPr>
        <p:txBody>
          <a:bodyPr wrap="square"/>
          <a:p>
            <a:pPr indent="266700"/>
            <a:r>
              <a:rPr lang="zh-CN" altLang="en-US" sz="2000"/>
              <a:t>网络预约出租汽车合法化后，越来越多的司机朋友都需要报名参加网络预约出租汽车驾驶员从业资格证的考试，那么各位驾驶员都清楚网络预约出租汽车驾驶员报名流程是怎么样的吗？现在，就来说说邯郸市网络预约出租汽车驾驶员从业资格证考试是如何报名的。</a:t>
            </a:r>
            <a:endParaRPr lang="zh-CN" altLang="en-US" sz="2000"/>
          </a:p>
          <a:p>
            <a:pPr indent="266700"/>
            <a:endParaRPr lang="zh-CN" altLang="en-US" sz="2000"/>
          </a:p>
          <a:p>
            <a:endParaRPr lang="zh-CN" altLang="en-US" sz="2000"/>
          </a:p>
        </p:txBody>
      </p:sp>
      <p:sp>
        <p:nvSpPr>
          <p:cNvPr id="1073742939" name="椭圆 10"/>
          <p:cNvSpPr/>
          <p:nvPr/>
        </p:nvSpPr>
        <p:spPr>
          <a:xfrm>
            <a:off x="965835" y="2979420"/>
            <a:ext cx="1612265" cy="765175"/>
          </a:xfrm>
          <a:prstGeom prst="ellipse">
            <a:avLst/>
          </a:prstGeom>
          <a:solidFill>
            <a:srgbClr val="FFFFFF"/>
          </a:solidFill>
          <a:ln w="12700" cap="flat" cmpd="sng">
            <a:solidFill>
              <a:srgbClr val="558ED5"/>
            </a:solidFill>
            <a:prstDash val="solid"/>
            <a:miter/>
            <a:headEnd type="none" w="med" len="med"/>
            <a:tailEnd type="none" w="med" len="med"/>
          </a:ln>
        </p:spPr>
        <p:txBody>
          <a:bodyPr/>
          <a:p>
            <a:endParaRPr lang="zh-CN" altLang="en-US"/>
          </a:p>
        </p:txBody>
      </p:sp>
      <p:sp>
        <p:nvSpPr>
          <p:cNvPr id="1073742938" name="文本框 11"/>
          <p:cNvSpPr txBox="1"/>
          <p:nvPr/>
        </p:nvSpPr>
        <p:spPr>
          <a:xfrm>
            <a:off x="1245870" y="3197225"/>
            <a:ext cx="1162685" cy="231775"/>
          </a:xfrm>
          <a:prstGeom prst="rect">
            <a:avLst/>
          </a:prstGeom>
          <a:solidFill>
            <a:srgbClr val="FFFFFF"/>
          </a:solidFill>
          <a:ln w="6350">
            <a:noFill/>
          </a:ln>
        </p:spPr>
        <p:txBody>
          <a:bodyPr wrap="square"/>
          <a:p>
            <a:r>
              <a:rPr lang="zh-CN" altLang="en-US"/>
              <a:t>办理途径</a:t>
            </a:r>
            <a:endParaRPr lang="zh-CN" altLang="en-US"/>
          </a:p>
          <a:p>
            <a:endParaRPr lang="zh-CN" altLang="en-US"/>
          </a:p>
        </p:txBody>
      </p:sp>
      <p:sp>
        <p:nvSpPr>
          <p:cNvPr id="1073742942" name="圆角矩形 13"/>
          <p:cNvSpPr/>
          <p:nvPr/>
        </p:nvSpPr>
        <p:spPr>
          <a:xfrm>
            <a:off x="959485" y="4199255"/>
            <a:ext cx="10393045" cy="1445895"/>
          </a:xfrm>
          <a:prstGeom prst="roundRect">
            <a:avLst>
              <a:gd name="adj" fmla="val 16667"/>
            </a:avLst>
          </a:prstGeom>
          <a:noFill/>
          <a:ln w="12700" cap="flat" cmpd="sng">
            <a:solidFill>
              <a:srgbClr val="000000"/>
            </a:solidFill>
            <a:prstDash val="solid"/>
            <a:miter/>
            <a:headEnd type="none" w="med" len="med"/>
            <a:tailEnd type="none" w="med" len="med"/>
          </a:ln>
        </p:spPr>
        <p:txBody>
          <a:bodyPr/>
          <a:p>
            <a:endParaRPr lang="zh-CN" altLang="en-US"/>
          </a:p>
        </p:txBody>
      </p:sp>
      <p:sp>
        <p:nvSpPr>
          <p:cNvPr id="1073742941" name="文本框 14"/>
          <p:cNvSpPr txBox="1"/>
          <p:nvPr/>
        </p:nvSpPr>
        <p:spPr>
          <a:xfrm>
            <a:off x="1343025" y="4552315"/>
            <a:ext cx="9789160" cy="908685"/>
          </a:xfrm>
          <a:prstGeom prst="rect">
            <a:avLst/>
          </a:prstGeom>
          <a:solidFill>
            <a:srgbClr val="FFFFFF"/>
          </a:solidFill>
          <a:ln w="6350">
            <a:noFill/>
          </a:ln>
        </p:spPr>
        <p:txBody>
          <a:bodyPr wrap="square"/>
          <a:p>
            <a:r>
              <a:rPr lang="zh-CN" altLang="en-US"/>
              <a:t>网络报名：电脑登录河北省政务服务网，进入网络预约出租汽车驾驶员客运资格证核发</a:t>
            </a:r>
            <a:endParaRPr lang="zh-CN" altLang="en-US"/>
          </a:p>
          <a:p>
            <a:r>
              <a:rPr lang="zh-CN" altLang="en-US"/>
              <a:t>现场报名：邯郸市行政审批局二楼交通45号窗口直接提交资料报名</a:t>
            </a:r>
            <a:endParaRPr lang="zh-CN" altLang="en-US"/>
          </a:p>
          <a:p>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2937" name="圆角矩形 15"/>
          <p:cNvSpPr/>
          <p:nvPr/>
        </p:nvSpPr>
        <p:spPr>
          <a:xfrm>
            <a:off x="436245" y="408940"/>
            <a:ext cx="3073400" cy="708025"/>
          </a:xfrm>
          <a:prstGeom prst="roundRect">
            <a:avLst>
              <a:gd name="adj" fmla="val 16667"/>
            </a:avLst>
          </a:prstGeom>
          <a:noFill/>
          <a:ln w="12700" cap="flat" cmpd="sng">
            <a:solidFill>
              <a:srgbClr val="2E54A1"/>
            </a:solidFill>
            <a:prstDash val="solid"/>
            <a:miter/>
            <a:headEnd type="none" w="med" len="med"/>
            <a:tailEnd type="none" w="med" len="med"/>
          </a:ln>
        </p:spPr>
        <p:txBody>
          <a:bodyPr/>
          <a:p>
            <a:endParaRPr lang="zh-CN" altLang="en-US"/>
          </a:p>
        </p:txBody>
      </p:sp>
      <p:sp>
        <p:nvSpPr>
          <p:cNvPr id="1073742936" name="文本框 16"/>
          <p:cNvSpPr txBox="1"/>
          <p:nvPr/>
        </p:nvSpPr>
        <p:spPr>
          <a:xfrm>
            <a:off x="1407795" y="588645"/>
            <a:ext cx="1130300" cy="347980"/>
          </a:xfrm>
          <a:prstGeom prst="rect">
            <a:avLst/>
          </a:prstGeom>
          <a:solidFill>
            <a:srgbClr val="FFFFFF"/>
          </a:solidFill>
          <a:ln w="6350">
            <a:noFill/>
          </a:ln>
        </p:spPr>
        <p:txBody>
          <a:bodyPr wrap="square"/>
          <a:p>
            <a:r>
              <a:rPr lang="zh-CN" altLang="en-US"/>
              <a:t>官网申请</a:t>
            </a:r>
            <a:endParaRPr lang="zh-CN" altLang="en-US"/>
          </a:p>
          <a:p>
            <a:endParaRPr lang="zh-CN" altLang="en-US"/>
          </a:p>
        </p:txBody>
      </p:sp>
      <p:sp>
        <p:nvSpPr>
          <p:cNvPr id="100" name="文本框 99"/>
          <p:cNvSpPr txBox="1"/>
          <p:nvPr/>
        </p:nvSpPr>
        <p:spPr>
          <a:xfrm>
            <a:off x="436245" y="1373505"/>
            <a:ext cx="10495915" cy="1198880"/>
          </a:xfrm>
          <a:prstGeom prst="rect">
            <a:avLst/>
          </a:prstGeom>
          <a:noFill/>
          <a:ln w="9525">
            <a:noFill/>
          </a:ln>
        </p:spPr>
        <p:txBody>
          <a:bodyPr wrap="square">
            <a:spAutoFit/>
          </a:bodyPr>
          <a:p>
            <a:pPr indent="0"/>
            <a:r>
              <a:rPr lang="zh-CN" sz="2400" b="0">
                <a:latin typeface="Calibri" panose="020F0502020204030204" charset="0"/>
                <a:ea typeface="宋体" panose="02010600030101010101" pitchFamily="2" charset="-122"/>
              </a:rPr>
              <a:t>一、申请人打开河北省政务服务网（</a:t>
            </a:r>
            <a:r>
              <a:rPr lang="en-US" sz="2400" b="0">
                <a:latin typeface="Calibri" panose="020F0502020204030204" charset="0"/>
                <a:ea typeface="宋体" panose="02010600030101010101" pitchFamily="2" charset="-122"/>
              </a:rPr>
              <a:t>http://www.hbzwfw.gov.cn/</a:t>
            </a:r>
            <a:r>
              <a:rPr lang="zh-CN" sz="2400" b="0">
                <a:latin typeface="Calibri" panose="020F0502020204030204" charset="0"/>
                <a:ea typeface="宋体" panose="02010600030101010101" pitchFamily="2" charset="-122"/>
              </a:rPr>
              <a:t>），点击登录，选择“个人登录”方式，通过政务网个人账户、密码登录或其他方式登录，如图</a:t>
            </a:r>
            <a:r>
              <a:rPr lang="en-US" sz="2400" b="0">
                <a:latin typeface="Calibri" panose="020F0502020204030204" charset="0"/>
                <a:ea typeface="宋体" panose="02010600030101010101" pitchFamily="2" charset="-122"/>
              </a:rPr>
              <a:t>:</a:t>
            </a:r>
            <a:endParaRPr lang="en-US" altLang="en-US" sz="2400" b="0">
              <a:latin typeface="Calibri" panose="020F0502020204030204" charset="0"/>
              <a:ea typeface="宋体" panose="02010600030101010101" pitchFamily="2" charset="-122"/>
            </a:endParaRPr>
          </a:p>
        </p:txBody>
      </p:sp>
      <p:pic>
        <p:nvPicPr>
          <p:cNvPr id="-2147482622" name="图片 7" descr="d9fe8d6b3b22165ea896dd698b0f92e"/>
          <p:cNvPicPr>
            <a:picLocks noChangeAspect="1"/>
          </p:cNvPicPr>
          <p:nvPr/>
        </p:nvPicPr>
        <p:blipFill>
          <a:blip r:embed="rId1"/>
          <a:stretch>
            <a:fillRect/>
          </a:stretch>
        </p:blipFill>
        <p:spPr>
          <a:xfrm>
            <a:off x="435928" y="2645093"/>
            <a:ext cx="5272405" cy="3559175"/>
          </a:xfrm>
          <a:prstGeom prst="rect">
            <a:avLst/>
          </a:prstGeom>
          <a:noFill/>
          <a:ln w="9525">
            <a:noFill/>
          </a:ln>
        </p:spPr>
      </p:pic>
      <p:pic>
        <p:nvPicPr>
          <p:cNvPr id="-2147482620" name="图片 -2147482621" descr="0cae34a090a5901ea9a73a3e6ce1b10"/>
          <p:cNvPicPr>
            <a:picLocks noChangeAspect="1"/>
          </p:cNvPicPr>
          <p:nvPr/>
        </p:nvPicPr>
        <p:blipFill>
          <a:blip r:embed="rId2"/>
          <a:stretch>
            <a:fillRect/>
          </a:stretch>
        </p:blipFill>
        <p:spPr>
          <a:xfrm>
            <a:off x="5696585" y="2646045"/>
            <a:ext cx="5836920" cy="3967480"/>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47040" y="337820"/>
            <a:ext cx="6463665" cy="829945"/>
          </a:xfrm>
          <a:prstGeom prst="rect">
            <a:avLst/>
          </a:prstGeom>
          <a:noFill/>
          <a:ln w="9525">
            <a:noFill/>
          </a:ln>
        </p:spPr>
        <p:txBody>
          <a:bodyPr wrap="square">
            <a:spAutoFit/>
          </a:bodyPr>
          <a:p>
            <a:pPr indent="0"/>
            <a:r>
              <a:rPr lang="zh-CN" sz="2400" b="0">
                <a:latin typeface="Calibri" panose="020F0502020204030204" charset="0"/>
                <a:ea typeface="宋体" panose="02010600030101010101" pitchFamily="2" charset="-122"/>
              </a:rPr>
              <a:t>二、登录成功后，地区选择邯郸市，个人办事，如图：</a:t>
            </a:r>
            <a:endParaRPr lang="zh-CN" altLang="en-US" sz="2400" b="0">
              <a:latin typeface="Calibri" panose="020F0502020204030204" charset="0"/>
              <a:ea typeface="宋体" panose="02010600030101010101" pitchFamily="2" charset="-122"/>
            </a:endParaRPr>
          </a:p>
        </p:txBody>
      </p:sp>
      <p:pic>
        <p:nvPicPr>
          <p:cNvPr id="-2147482592" name="图片 -2147482593" descr="d26ad17a83885ab26366bb6a9adf443"/>
          <p:cNvPicPr>
            <a:picLocks noChangeAspect="1"/>
          </p:cNvPicPr>
          <p:nvPr/>
        </p:nvPicPr>
        <p:blipFill>
          <a:blip r:embed="rId1"/>
          <a:stretch>
            <a:fillRect/>
          </a:stretch>
        </p:blipFill>
        <p:spPr>
          <a:xfrm>
            <a:off x="1504315" y="1282700"/>
            <a:ext cx="9060815" cy="5062220"/>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80035" y="397510"/>
            <a:ext cx="7762875" cy="892175"/>
          </a:xfrm>
          <a:prstGeom prst="rect">
            <a:avLst/>
          </a:prstGeom>
          <a:noFill/>
          <a:ln w="9525">
            <a:noFill/>
          </a:ln>
        </p:spPr>
        <p:txBody>
          <a:bodyPr>
            <a:noAutofit/>
          </a:bodyPr>
          <a:p>
            <a:pPr indent="0"/>
            <a:r>
              <a:rPr lang="zh-CN" sz="2400" b="0">
                <a:latin typeface="Calibri" panose="020F0502020204030204" charset="0"/>
                <a:ea typeface="宋体" panose="02010600030101010101" pitchFamily="2" charset="-122"/>
              </a:rPr>
              <a:t>三、搜索“网络预约出租汽车驾驶员客运资格证核发”，如图：</a:t>
            </a:r>
            <a:endParaRPr lang="zh-CN" altLang="en-US" b="0">
              <a:latin typeface="Calibri" panose="020F0502020204030204" charset="0"/>
              <a:ea typeface="宋体" panose="02010600030101010101" pitchFamily="2" charset="-122"/>
            </a:endParaRPr>
          </a:p>
        </p:txBody>
      </p:sp>
      <p:pic>
        <p:nvPicPr>
          <p:cNvPr id="-2147482616" name="图片 -2147482617" descr="2aa887c542cca2cdb5679bc66cac72e"/>
          <p:cNvPicPr>
            <a:picLocks noChangeAspect="1"/>
          </p:cNvPicPr>
          <p:nvPr/>
        </p:nvPicPr>
        <p:blipFill>
          <a:blip r:embed="rId1"/>
          <a:stretch>
            <a:fillRect/>
          </a:stretch>
        </p:blipFill>
        <p:spPr>
          <a:xfrm>
            <a:off x="0" y="1471295"/>
            <a:ext cx="11170285" cy="510984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3225" y="384810"/>
            <a:ext cx="9366250" cy="829945"/>
          </a:xfrm>
          <a:prstGeom prst="rect">
            <a:avLst/>
          </a:prstGeom>
          <a:noFill/>
          <a:ln w="9525">
            <a:noFill/>
          </a:ln>
        </p:spPr>
        <p:txBody>
          <a:bodyPr wrap="square">
            <a:spAutoFit/>
          </a:bodyPr>
          <a:p>
            <a:pPr indent="0"/>
            <a:r>
              <a:rPr lang="zh-CN" sz="2400" b="0">
                <a:latin typeface="Calibri" panose="020F0502020204030204" charset="0"/>
                <a:ea typeface="宋体" panose="02010600030101010101" pitchFamily="2" charset="-122"/>
              </a:rPr>
              <a:t>四、找到“网络预约出租汽车客运资格证核发”事项，点击在线办理，如图：</a:t>
            </a:r>
            <a:endParaRPr lang="zh-CN" altLang="en-US" sz="2400" b="0">
              <a:latin typeface="Calibri" panose="020F0502020204030204" charset="0"/>
              <a:ea typeface="宋体" panose="02010600030101010101" pitchFamily="2" charset="-122"/>
            </a:endParaRPr>
          </a:p>
        </p:txBody>
      </p:sp>
      <p:pic>
        <p:nvPicPr>
          <p:cNvPr id="-2147482610" name="图片 -2147482611" descr="b5fb387eac274bd8cb10ccd7894cc17"/>
          <p:cNvPicPr>
            <a:picLocks noChangeAspect="1"/>
          </p:cNvPicPr>
          <p:nvPr/>
        </p:nvPicPr>
        <p:blipFill>
          <a:blip r:embed="rId1"/>
          <a:stretch>
            <a:fillRect/>
          </a:stretch>
        </p:blipFill>
        <p:spPr>
          <a:xfrm>
            <a:off x="701040" y="1489075"/>
            <a:ext cx="10864215" cy="4765675"/>
          </a:xfrm>
          <a:prstGeom prst="rect">
            <a:avLst/>
          </a:prstGeom>
          <a:noFill/>
          <a:ln w="9525">
            <a:noFill/>
          </a:ln>
        </p:spPr>
      </p:pic>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88950" y="286385"/>
            <a:ext cx="9327515" cy="829945"/>
          </a:xfrm>
          <a:prstGeom prst="rect">
            <a:avLst/>
          </a:prstGeom>
          <a:noFill/>
          <a:ln w="9525">
            <a:noFill/>
          </a:ln>
        </p:spPr>
        <p:txBody>
          <a:bodyPr wrap="square">
            <a:spAutoFit/>
          </a:bodyPr>
          <a:p>
            <a:pPr indent="0"/>
            <a:r>
              <a:rPr lang="zh-CN" sz="2400" b="0">
                <a:latin typeface="Calibri" panose="020F0502020204030204" charset="0"/>
                <a:ea typeface="宋体" panose="02010600030101010101" pitchFamily="2" charset="-122"/>
              </a:rPr>
              <a:t>五、办理情形选择“网络预约出租汽车客运资格证核发”后点击申请，如图：</a:t>
            </a:r>
            <a:endParaRPr lang="zh-CN" altLang="en-US" sz="2400" b="0">
              <a:latin typeface="Calibri" panose="020F0502020204030204" charset="0"/>
              <a:ea typeface="宋体" panose="02010600030101010101" pitchFamily="2" charset="-122"/>
            </a:endParaRPr>
          </a:p>
        </p:txBody>
      </p:sp>
      <p:pic>
        <p:nvPicPr>
          <p:cNvPr id="-2147482612" name="图片 -2147482613" descr="6564395fc75e98e6023d84e0c21a9ff"/>
          <p:cNvPicPr>
            <a:picLocks noChangeAspect="1"/>
          </p:cNvPicPr>
          <p:nvPr/>
        </p:nvPicPr>
        <p:blipFill>
          <a:blip r:embed="rId1"/>
          <a:stretch>
            <a:fillRect/>
          </a:stretch>
        </p:blipFill>
        <p:spPr>
          <a:xfrm>
            <a:off x="688975" y="1346200"/>
            <a:ext cx="10740390" cy="467169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8480" y="347980"/>
            <a:ext cx="10140315" cy="989965"/>
          </a:xfrm>
          <a:prstGeom prst="rect">
            <a:avLst/>
          </a:prstGeom>
          <a:noFill/>
          <a:ln w="9525">
            <a:noFill/>
          </a:ln>
        </p:spPr>
        <p:txBody>
          <a:bodyPr>
            <a:noAutofit/>
          </a:bodyPr>
          <a:p>
            <a:pPr indent="0"/>
            <a:r>
              <a:rPr lang="zh-CN" sz="2400" b="0">
                <a:latin typeface="Calibri" panose="020F0502020204030204" charset="0"/>
                <a:ea typeface="宋体" panose="02010600030101010101" pitchFamily="2" charset="-122"/>
              </a:rPr>
              <a:t>六、仔细阅读受理条件及申报材料，确认是否符合规定要求，点击下一步，如图：</a:t>
            </a:r>
            <a:endParaRPr lang="zh-CN" altLang="en-US" sz="2400" b="0">
              <a:latin typeface="Calibri" panose="020F0502020204030204" charset="0"/>
              <a:ea typeface="宋体" panose="02010600030101010101" pitchFamily="2" charset="-122"/>
            </a:endParaRPr>
          </a:p>
        </p:txBody>
      </p:sp>
      <p:pic>
        <p:nvPicPr>
          <p:cNvPr id="-2147482608" name="图片 -2147482609" descr="9166744234a11eb1410bb9750634b92"/>
          <p:cNvPicPr>
            <a:picLocks noChangeAspect="1"/>
          </p:cNvPicPr>
          <p:nvPr/>
        </p:nvPicPr>
        <p:blipFill>
          <a:blip r:embed="rId1"/>
          <a:stretch>
            <a:fillRect/>
          </a:stretch>
        </p:blipFill>
        <p:spPr>
          <a:xfrm>
            <a:off x="676910" y="1338580"/>
            <a:ext cx="10714990" cy="4742180"/>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64820" y="458470"/>
            <a:ext cx="8441690" cy="829945"/>
          </a:xfrm>
          <a:prstGeom prst="rect">
            <a:avLst/>
          </a:prstGeom>
          <a:noFill/>
          <a:ln w="9525">
            <a:noFill/>
          </a:ln>
        </p:spPr>
        <p:txBody>
          <a:bodyPr wrap="square">
            <a:spAutoFit/>
          </a:bodyPr>
          <a:p>
            <a:pPr indent="0"/>
            <a:r>
              <a:rPr lang="zh-CN" sz="2400" b="0">
                <a:latin typeface="Calibri" panose="020F0502020204030204" charset="0"/>
                <a:ea typeface="宋体" panose="02010600030101010101" pitchFamily="2" charset="-122"/>
              </a:rPr>
              <a:t>七、填写申报信息，带</a:t>
            </a:r>
            <a:r>
              <a:rPr lang="en-US" sz="2400" b="0">
                <a:latin typeface="Calibri" panose="020F0502020204030204" charset="0"/>
                <a:ea typeface="宋体" panose="02010600030101010101" pitchFamily="2" charset="-122"/>
              </a:rPr>
              <a:t>*</a:t>
            </a:r>
            <a:r>
              <a:rPr lang="zh-CN" sz="2400" b="0">
                <a:latin typeface="Calibri" panose="020F0502020204030204" charset="0"/>
                <a:ea typeface="宋体" panose="02010600030101010101" pitchFamily="2" charset="-122"/>
              </a:rPr>
              <a:t>为必填项，确保填写信息真实有效，如图：</a:t>
            </a:r>
            <a:endParaRPr lang="zh-CN" altLang="en-US" sz="2400" b="0">
              <a:latin typeface="Calibri" panose="020F0502020204030204" charset="0"/>
              <a:ea typeface="宋体" panose="02010600030101010101" pitchFamily="2" charset="-122"/>
            </a:endParaRPr>
          </a:p>
        </p:txBody>
      </p:sp>
      <p:pic>
        <p:nvPicPr>
          <p:cNvPr id="-2147482593" name="图片 -2147482594" descr="邮寄"/>
          <p:cNvPicPr>
            <a:picLocks noChangeAspect="1"/>
          </p:cNvPicPr>
          <p:nvPr/>
        </p:nvPicPr>
        <p:blipFill>
          <a:blip r:embed="rId1"/>
          <a:stretch>
            <a:fillRect/>
          </a:stretch>
        </p:blipFill>
        <p:spPr>
          <a:xfrm>
            <a:off x="464820" y="1288415"/>
            <a:ext cx="10668000" cy="488378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commondata" val="eyJoZGlkIjoiZGI2NTMxMTQyYjUxY2E4ZTgwYjU3ZTAzMTY1MjI3ZmY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Words>
  <Application>WPS 演示</Application>
  <PresentationFormat>宽屏</PresentationFormat>
  <Paragraphs>57</Paragraphs>
  <Slides>13</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宋体</vt:lpstr>
      <vt:lpstr>Wingdings</vt:lpstr>
      <vt:lpstr>Wingdings</vt:lpstr>
      <vt:lpstr>微软雅黑</vt:lpstr>
      <vt:lpstr>Calibri</vt:lpstr>
      <vt:lpstr>Arial Unicode MS</vt:lpstr>
      <vt:lpstr>汉仪青云简</vt:lpstr>
      <vt:lpstr>方正兰亭超细黑简体</vt:lpstr>
      <vt:lpstr>楷体</vt:lpstr>
      <vt:lpstr>Dotum</vt:lpstr>
      <vt:lpstr>Microsoft JhengHei</vt:lpstr>
      <vt:lpstr>MingLiU-ExtB</vt:lpstr>
      <vt:lpstr>04b_21</vt:lpstr>
      <vt:lpstr>MS UI Gothic</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柠檬</cp:lastModifiedBy>
  <cp:revision>156</cp:revision>
  <dcterms:created xsi:type="dcterms:W3CDTF">2019-06-19T02:08:00Z</dcterms:created>
  <dcterms:modified xsi:type="dcterms:W3CDTF">2024-05-31T06:02:50Z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8A8980B12D114C579F90FC8A569FCB79_11</vt:lpwstr>
  </property>
</Properties>
</file>